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18" r:id="rId2"/>
    <p:sldId id="348" r:id="rId3"/>
    <p:sldId id="329" r:id="rId4"/>
    <p:sldId id="341" r:id="rId5"/>
    <p:sldId id="339" r:id="rId6"/>
    <p:sldId id="340" r:id="rId7"/>
    <p:sldId id="342" r:id="rId8"/>
    <p:sldId id="343" r:id="rId9"/>
    <p:sldId id="344" r:id="rId10"/>
    <p:sldId id="345" r:id="rId11"/>
    <p:sldId id="346" r:id="rId12"/>
    <p:sldId id="335" r:id="rId13"/>
  </p:sldIdLst>
  <p:sldSz cx="12188825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24" autoAdjust="0"/>
    <p:restoredTop sz="94697" autoAdjust="0"/>
  </p:normalViewPr>
  <p:slideViewPr>
    <p:cSldViewPr showGuides="1">
      <p:cViewPr varScale="1">
        <p:scale>
          <a:sx n="81" d="100"/>
          <a:sy n="81" d="100"/>
        </p:scale>
        <p:origin x="1256" y="184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8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en-US" smtClean="0"/>
              <a:t>12/9/20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 smtClean="0"/>
              <a:t>12/9/20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</a:t>
            </a:r>
            <a:r>
              <a:rPr dirty="0"/>
              <a:t>dit Master subtitle style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12/9/20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12/9/20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12/9/20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12/9/20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12/9/20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12/9/20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12/9/20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12/9/20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12/9/20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12/9/20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allethub.com/edu/pl/same-day-loans/67705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Yy1OxM_18E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Financial Literacy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Career-Life Education 10</a:t>
            </a:r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Calculating Interest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AAE537-F04E-6F44-9E71-90B5AE4310DE}"/>
              </a:ext>
            </a:extLst>
          </p:cNvPr>
          <p:cNvSpPr/>
          <p:nvPr/>
        </p:nvSpPr>
        <p:spPr>
          <a:xfrm>
            <a:off x="3934172" y="5949280"/>
            <a:ext cx="432048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9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Minimum Monthly Payment?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AAE537-F04E-6F44-9E71-90B5AE4310DE}"/>
              </a:ext>
            </a:extLst>
          </p:cNvPr>
          <p:cNvSpPr/>
          <p:nvPr/>
        </p:nvSpPr>
        <p:spPr>
          <a:xfrm>
            <a:off x="3934172" y="5949280"/>
            <a:ext cx="432048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01500BDF-A265-DB49-80B3-215B688E7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81200"/>
            <a:ext cx="9829798" cy="2023864"/>
          </a:xfrm>
        </p:spPr>
        <p:txBody>
          <a:bodyPr>
            <a:noAutofit/>
          </a:bodyPr>
          <a:lstStyle/>
          <a:p>
            <a:r>
              <a:rPr lang="en-US" dirty="0"/>
              <a:t>Most credit cards only require you to make a minimum payment each month, which is usually a fixed amount ($20-$25), or a percentage of your balance (1%-3%)</a:t>
            </a:r>
          </a:p>
          <a:p>
            <a:r>
              <a:rPr lang="en-US" dirty="0"/>
              <a:t>Paying only the minimum is tempting, BUT the less you pay now the more you will pay later </a:t>
            </a:r>
            <a:r>
              <a:rPr lang="en-US" dirty="0">
                <a:sym typeface="Wingdings" pitchFamily="2" charset="2"/>
              </a:rPr>
              <a:t></a:t>
            </a:r>
            <a:endParaRPr lang="en-US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8061FC1B-7C1D-4541-B6D4-77A19000D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2" y="4196680"/>
            <a:ext cx="8763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08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E612A8-9ABB-9040-81AE-CA324FAB2C01}"/>
              </a:ext>
            </a:extLst>
          </p:cNvPr>
          <p:cNvSpPr txBox="1"/>
          <p:nvPr/>
        </p:nvSpPr>
        <p:spPr>
          <a:xfrm>
            <a:off x="1605776" y="2319454"/>
            <a:ext cx="96732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https://academy.treasurers.org/resources/how-to-apply-tiered-interest-rates</a:t>
            </a:r>
          </a:p>
          <a:p>
            <a:r>
              <a:rPr lang="en-US" dirty="0">
                <a:hlinkClick r:id="rId2"/>
              </a:rPr>
              <a:t>https://www.experian.com/blogs/ask-experian/3-reasons-to-pay-more-than-the-minimum-on-your-credit-card/</a:t>
            </a:r>
          </a:p>
          <a:p>
            <a:r>
              <a:rPr lang="en-US" dirty="0">
                <a:hlinkClick r:id="rId2"/>
              </a:rPr>
              <a:t>https://goodtimes.ca/how-many-credit-cards-is-too-many/</a:t>
            </a:r>
          </a:p>
          <a:p>
            <a:r>
              <a:rPr lang="en-US" dirty="0">
                <a:hlinkClick r:id="rId2"/>
              </a:rPr>
              <a:t>https://wallethub.com/edu/pl/same-day-loans/67705</a:t>
            </a:r>
            <a:endParaRPr lang="en-US" dirty="0"/>
          </a:p>
          <a:p>
            <a:r>
              <a:rPr lang="en-US" dirty="0">
                <a:hlinkClick r:id="rId2"/>
              </a:rPr>
              <a:t>https://www.entrepreneurbusinessblog.com/2019/07/tips-get-mortgage-faster-easy/</a:t>
            </a:r>
            <a:endParaRPr lang="en-US" dirty="0"/>
          </a:p>
          <a:p>
            <a:r>
              <a:rPr lang="en-US" dirty="0">
                <a:hlinkClick r:id="rId2"/>
              </a:rPr>
              <a:t>https://www.nerdwallet.com/article/finance/credit-score-ranges-and-how-to-improve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6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credit card?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81200"/>
            <a:ext cx="4571999" cy="4187825"/>
          </a:xfrm>
        </p:spPr>
        <p:txBody>
          <a:bodyPr/>
          <a:lstStyle/>
          <a:p>
            <a:r>
              <a:rPr lang="en-US" dirty="0"/>
              <a:t>A card issued by a bank or a business that allows the holder (person) to </a:t>
            </a:r>
            <a:r>
              <a:rPr lang="en-US" u="sng" dirty="0"/>
              <a:t>borrow</a:t>
            </a:r>
            <a:r>
              <a:rPr lang="en-US" dirty="0"/>
              <a:t> money from that institution.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33E7022-51CF-184F-ADD8-A86E910AB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2" y="1981200"/>
            <a:ext cx="4752976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10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Cards 101</a:t>
            </a:r>
          </a:p>
        </p:txBody>
      </p:sp>
      <p:pic>
        <p:nvPicPr>
          <p:cNvPr id="5" name="Graphic 4" descr="Play">
            <a:hlinkClick r:id="rId2"/>
            <a:extLst>
              <a:ext uri="{FF2B5EF4-FFF2-40B4-BE49-F238E27FC236}">
                <a16:creationId xmlns:a16="http://schemas.microsoft.com/office/drawing/2014/main" id="{5FC18B2D-7C23-3F43-B90D-9C6124BBC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8612" y="2420888"/>
            <a:ext cx="2257400" cy="22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interest?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81200"/>
            <a:ext cx="9468543" cy="1219199"/>
          </a:xfrm>
        </p:spPr>
        <p:txBody>
          <a:bodyPr>
            <a:noAutofit/>
          </a:bodyPr>
          <a:lstStyle/>
          <a:p>
            <a:r>
              <a:rPr lang="en-US" dirty="0"/>
              <a:t>Interest is calculated as a percentage of a loan.</a:t>
            </a:r>
          </a:p>
          <a:p>
            <a:r>
              <a:rPr lang="en-US" dirty="0"/>
              <a:t>It is paid to the lender for the privilege of using their money.</a:t>
            </a:r>
          </a:p>
          <a:p>
            <a:r>
              <a:rPr lang="en-US" dirty="0"/>
              <a:t>It is usually paid annually.</a:t>
            </a: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DEE3B3FB-5ECB-F948-9E59-4A4C80982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164" y="3789040"/>
            <a:ext cx="4798376" cy="195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05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credit score?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981200"/>
            <a:ext cx="5004046" cy="4040088"/>
          </a:xfrm>
        </p:spPr>
        <p:txBody>
          <a:bodyPr>
            <a:noAutofit/>
          </a:bodyPr>
          <a:lstStyle/>
          <a:p>
            <a:r>
              <a:rPr lang="en-US" dirty="0"/>
              <a:t>Your credit score represents your credit-worthiness based on your previous credit history.  </a:t>
            </a:r>
          </a:p>
          <a:p>
            <a:r>
              <a:rPr lang="en-US" dirty="0"/>
              <a:t>This means that lenders </a:t>
            </a:r>
            <a:r>
              <a:rPr lang="en-CA" dirty="0"/>
              <a:t>use this score predict the likelihood that you will repay future debt             (</a:t>
            </a:r>
            <a:r>
              <a:rPr lang="en-CA" dirty="0" err="1"/>
              <a:t>ie</a:t>
            </a:r>
            <a:r>
              <a:rPr lang="en-CA" dirty="0"/>
              <a:t>: car / house)</a:t>
            </a:r>
            <a:endParaRPr lang="en-US" dirty="0"/>
          </a:p>
        </p:txBody>
      </p:sp>
      <p:pic>
        <p:nvPicPr>
          <p:cNvPr id="1028" name="Picture 4" descr="What Is a Credit Score? What Are the Credit Score Ranges? - NerdWallet">
            <a:extLst>
              <a:ext uri="{FF2B5EF4-FFF2-40B4-BE49-F238E27FC236}">
                <a16:creationId xmlns:a16="http://schemas.microsoft.com/office/drawing/2014/main" id="{0D43E955-B42B-7141-94D5-2C05A2049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84" y="1981200"/>
            <a:ext cx="4142995" cy="310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72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loan?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81200"/>
            <a:ext cx="9468543" cy="1219199"/>
          </a:xfrm>
        </p:spPr>
        <p:txBody>
          <a:bodyPr>
            <a:noAutofit/>
          </a:bodyPr>
          <a:lstStyle/>
          <a:p>
            <a:r>
              <a:rPr lang="en-US" dirty="0"/>
              <a:t>A loan is a sum of money that is expected to be paid back, usually with interest.</a:t>
            </a:r>
          </a:p>
        </p:txBody>
      </p:sp>
      <p:pic>
        <p:nvPicPr>
          <p:cNvPr id="3078" name="Picture 6" descr="Same Day Loans">
            <a:extLst>
              <a:ext uri="{FF2B5EF4-FFF2-40B4-BE49-F238E27FC236}">
                <a16:creationId xmlns:a16="http://schemas.microsoft.com/office/drawing/2014/main" id="{FEFDE842-F5DD-DB42-9D74-61772D903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240" y="2852936"/>
            <a:ext cx="3814143" cy="267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71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mortgage?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81200"/>
            <a:ext cx="9468543" cy="1219199"/>
          </a:xfrm>
        </p:spPr>
        <p:txBody>
          <a:bodyPr>
            <a:noAutofit/>
          </a:bodyPr>
          <a:lstStyle/>
          <a:p>
            <a:r>
              <a:rPr lang="en-US" dirty="0"/>
              <a:t>A mortgage is type of loan used to buy a home or other property.</a:t>
            </a:r>
          </a:p>
        </p:txBody>
      </p:sp>
      <p:pic>
        <p:nvPicPr>
          <p:cNvPr id="8194" name="Picture 2" descr="Bad credit mortgage and commercial mortgage">
            <a:extLst>
              <a:ext uri="{FF2B5EF4-FFF2-40B4-BE49-F238E27FC236}">
                <a16:creationId xmlns:a16="http://schemas.microsoft.com/office/drawing/2014/main" id="{C674EA43-1E27-434D-B53E-4020765A6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132" y="2852936"/>
            <a:ext cx="5800080" cy="290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04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your credit attitude?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81200"/>
            <a:ext cx="9468543" cy="1219199"/>
          </a:xfrm>
        </p:spPr>
        <p:txBody>
          <a:bodyPr>
            <a:noAutofit/>
          </a:bodyPr>
          <a:lstStyle/>
          <a:p>
            <a:r>
              <a:rPr lang="en-US" dirty="0"/>
              <a:t>Take a moment and answer the questions in your booklet.</a:t>
            </a:r>
          </a:p>
        </p:txBody>
      </p:sp>
      <p:pic>
        <p:nvPicPr>
          <p:cNvPr id="10242" name="Picture 2" descr="Bad Credit Personal Loan A changed attitude of Vector Image">
            <a:extLst>
              <a:ext uri="{FF2B5EF4-FFF2-40B4-BE49-F238E27FC236}">
                <a16:creationId xmlns:a16="http://schemas.microsoft.com/office/drawing/2014/main" id="{463EED7A-B101-B540-AC2C-220BC1BAA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228" y="2492896"/>
            <a:ext cx="3495925" cy="377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AE537-F04E-6F44-9E71-90B5AE4310DE}"/>
              </a:ext>
            </a:extLst>
          </p:cNvPr>
          <p:cNvSpPr/>
          <p:nvPr/>
        </p:nvSpPr>
        <p:spPr>
          <a:xfrm>
            <a:off x="3934172" y="5949280"/>
            <a:ext cx="432048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6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brainstorm!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AAE537-F04E-6F44-9E71-90B5AE4310DE}"/>
              </a:ext>
            </a:extLst>
          </p:cNvPr>
          <p:cNvSpPr/>
          <p:nvPr/>
        </p:nvSpPr>
        <p:spPr>
          <a:xfrm>
            <a:off x="3934172" y="5949280"/>
            <a:ext cx="432048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BFE556-6FA4-5945-93B0-46046976616F}"/>
              </a:ext>
            </a:extLst>
          </p:cNvPr>
          <p:cNvSpPr txBox="1"/>
          <p:nvPr/>
        </p:nvSpPr>
        <p:spPr>
          <a:xfrm>
            <a:off x="1522413" y="2265258"/>
            <a:ext cx="9324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are some advantages and disadvantages of using credit (credit card, mortgages, car loans, student loans </a:t>
            </a:r>
            <a:r>
              <a:rPr lang="en-US" sz="2400" dirty="0" err="1"/>
              <a:t>etc</a:t>
            </a:r>
            <a:r>
              <a:rPr lang="en-US" sz="2400" dirty="0"/>
              <a:t>…?)</a:t>
            </a:r>
          </a:p>
        </p:txBody>
      </p:sp>
    </p:spTree>
    <p:extLst>
      <p:ext uri="{BB962C8B-B14F-4D97-AF65-F5344CB8AC3E}">
        <p14:creationId xmlns:p14="http://schemas.microsoft.com/office/powerpoint/2010/main" val="179981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rency symbols presentation (widescreen).potx" id="{0BEEB329-2C4D-4D02-9858-CA91ACE92AB1}" vid="{944DA297-E844-470D-A85C-00068074ACC2}"/>
    </a:ext>
  </a:extLst>
</a:theme>
</file>

<file path=ppt/theme/theme2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Currency Symbols 16x9</Template>
  <TotalTime>109</TotalTime>
  <Words>336</Words>
  <Application>Microsoft Macintosh PowerPoint</Application>
  <PresentationFormat>Custom</PresentationFormat>
  <Paragraphs>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Cambria</vt:lpstr>
      <vt:lpstr>Currency Symbols 16x9</vt:lpstr>
      <vt:lpstr>Financial Literacy</vt:lpstr>
      <vt:lpstr>What is a credit card?</vt:lpstr>
      <vt:lpstr>Credit Cards 101</vt:lpstr>
      <vt:lpstr>What is interest?</vt:lpstr>
      <vt:lpstr>What is credit score?</vt:lpstr>
      <vt:lpstr>What is a loan?</vt:lpstr>
      <vt:lpstr>What is a mortgage?</vt:lpstr>
      <vt:lpstr>What is your credit attitude?</vt:lpstr>
      <vt:lpstr>Let’s brainstorm!</vt:lpstr>
      <vt:lpstr>Calculating Interest</vt:lpstr>
      <vt:lpstr>What is the Minimum Monthly Payment?</vt:lpstr>
      <vt:lpstr>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Literacy</dc:title>
  <dc:creator>Microsoft Office User</dc:creator>
  <cp:lastModifiedBy>Microsoft Office User</cp:lastModifiedBy>
  <cp:revision>14</cp:revision>
  <dcterms:created xsi:type="dcterms:W3CDTF">2020-11-24T19:58:06Z</dcterms:created>
  <dcterms:modified xsi:type="dcterms:W3CDTF">2020-12-09T15:22:46Z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